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4218" r:id="rId4"/>
  </p:sldMasterIdLst>
  <p:notesMasterIdLst>
    <p:notesMasterId r:id="rId24"/>
  </p:notesMasterIdLst>
  <p:sldIdLst>
    <p:sldId id="256" r:id="rId5"/>
    <p:sldId id="259" r:id="rId6"/>
    <p:sldId id="260" r:id="rId7"/>
    <p:sldId id="261" r:id="rId8"/>
    <p:sldId id="262" r:id="rId9"/>
    <p:sldId id="263" r:id="rId10"/>
    <p:sldId id="264" r:id="rId11"/>
    <p:sldId id="276" r:id="rId12"/>
    <p:sldId id="265" r:id="rId13"/>
    <p:sldId id="266" r:id="rId14"/>
    <p:sldId id="267" r:id="rId15"/>
    <p:sldId id="271" r:id="rId16"/>
    <p:sldId id="272" r:id="rId17"/>
    <p:sldId id="273" r:id="rId18"/>
    <p:sldId id="277" r:id="rId19"/>
    <p:sldId id="274" r:id="rId20"/>
    <p:sldId id="268" r:id="rId21"/>
    <p:sldId id="269" r:id="rId22"/>
    <p:sldId id="270" r:id="rId2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814" autoAdjust="0"/>
    <p:restoredTop sz="94660"/>
  </p:normalViewPr>
  <p:slideViewPr>
    <p:cSldViewPr snapToGrid="0" showGuides="1">
      <p:cViewPr varScale="1">
        <p:scale>
          <a:sx n="112" d="100"/>
          <a:sy n="112" d="100"/>
        </p:scale>
        <p:origin x="966" y="114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755AC5-9163-422F-951A-6DDFDBE7918A}" type="datetimeFigureOut">
              <a:rPr lang="en-US" smtClean="0"/>
              <a:t>6/29/2015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B05184-ED49-4FB8-B24E-D42B364337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0108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645308"/>
            <a:ext cx="9144000" cy="54883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1200" b="0" i="0" dirty="0" smtClean="0">
                <a:solidFill>
                  <a:srgbClr val="666666"/>
                </a:solidFill>
                <a:effectLst/>
                <a:latin typeface="+mj-lt"/>
                <a:cs typeface="Verdana"/>
              </a:rPr>
              <a:t>           </a:t>
            </a:r>
            <a:r>
              <a:rPr lang="en-US" sz="1200" b="0" i="0" dirty="0" smtClean="0">
                <a:solidFill>
                  <a:schemeClr val="bg1"/>
                </a:solidFill>
                <a:effectLst/>
                <a:latin typeface="+mj-lt"/>
                <a:cs typeface="Verdana"/>
              </a:rPr>
              <a:t>					</a:t>
            </a:r>
            <a:r>
              <a:rPr lang="en-US" sz="1200" b="0" i="0" baseline="0" dirty="0" smtClean="0">
                <a:solidFill>
                  <a:schemeClr val="bg1"/>
                </a:solidFill>
                <a:effectLst/>
                <a:latin typeface="+mj-lt"/>
                <a:cs typeface="Verdana"/>
              </a:rPr>
              <a:t> </a:t>
            </a:r>
            <a:endParaRPr lang="en-US" sz="1200" b="0" i="0" dirty="0">
              <a:solidFill>
                <a:schemeClr val="bg1"/>
              </a:solidFill>
              <a:effectLst/>
              <a:latin typeface="+mj-lt"/>
              <a:cs typeface="Verdana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472" y="533710"/>
            <a:ext cx="1405538" cy="747978"/>
          </a:xfrm>
          <a:prstGeom prst="rect">
            <a:avLst/>
          </a:prstGeom>
          <a:effectLst>
            <a:outerShdw blurRad="25400" dist="12700" dir="5400000" sx="99000" sy="99000" algn="tl" rotWithShape="0">
              <a:prstClr val="black">
                <a:alpha val="40000"/>
              </a:prstClr>
            </a:outerShdw>
          </a:effectLst>
        </p:spPr>
      </p:pic>
      <p:sp>
        <p:nvSpPr>
          <p:cNvPr id="15" name="Text Placeholder 14"/>
          <p:cNvSpPr>
            <a:spLocks noGrp="1"/>
          </p:cNvSpPr>
          <p:nvPr>
            <p:ph type="body" sz="quarter" idx="10" hasCustomPrompt="1"/>
          </p:nvPr>
        </p:nvSpPr>
        <p:spPr>
          <a:xfrm>
            <a:off x="637310" y="2770188"/>
            <a:ext cx="7869382" cy="859703"/>
          </a:xfrm>
        </p:spPr>
        <p:txBody>
          <a:bodyPr>
            <a:normAutofit/>
          </a:bodyPr>
          <a:lstStyle>
            <a:lvl1pPr marL="0" indent="0" algn="ctr">
              <a:buNone/>
              <a:defRPr sz="3600" baseline="0"/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1"/>
          </p:nvPr>
        </p:nvSpPr>
        <p:spPr>
          <a:xfrm>
            <a:off x="1337108" y="4045383"/>
            <a:ext cx="6469784" cy="9144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2" hasCustomPrompt="1"/>
          </p:nvPr>
        </p:nvSpPr>
        <p:spPr>
          <a:xfrm>
            <a:off x="1385743" y="5220229"/>
            <a:ext cx="6372514" cy="390862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 dirty="0" smtClean="0"/>
              <a:t>Click to add Date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3" hasCustomPrompt="1"/>
          </p:nvPr>
        </p:nvSpPr>
        <p:spPr>
          <a:xfrm>
            <a:off x="415925" y="5764213"/>
            <a:ext cx="8450263" cy="539750"/>
          </a:xfrm>
        </p:spPr>
        <p:txBody>
          <a:bodyPr>
            <a:normAutofit/>
          </a:bodyPr>
          <a:lstStyle>
            <a:lvl1pPr marL="0" indent="0" algn="ctr">
              <a:buNone/>
              <a:defRPr sz="1400" baseline="0"/>
            </a:lvl1pPr>
          </a:lstStyle>
          <a:p>
            <a:pPr lvl="0"/>
            <a:r>
              <a:rPr lang="en-US" dirty="0" smtClean="0"/>
              <a:t>Click to add any additional text (confidentiality provisions, etc.)</a:t>
            </a:r>
          </a:p>
        </p:txBody>
      </p:sp>
    </p:spTree>
    <p:extLst>
      <p:ext uri="{BB962C8B-B14F-4D97-AF65-F5344CB8AC3E}">
        <p14:creationId xmlns:p14="http://schemas.microsoft.com/office/powerpoint/2010/main" val="37591672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645308"/>
            <a:ext cx="9144000" cy="54883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1200" b="0" i="0" dirty="0" smtClean="0">
                <a:solidFill>
                  <a:srgbClr val="666666"/>
                </a:solidFill>
                <a:effectLst/>
                <a:latin typeface="+mj-lt"/>
                <a:cs typeface="Verdana"/>
              </a:rPr>
              <a:t>           </a:t>
            </a:r>
            <a:r>
              <a:rPr lang="en-US" sz="1200" b="0" i="0" dirty="0" smtClean="0">
                <a:solidFill>
                  <a:schemeClr val="bg1"/>
                </a:solidFill>
                <a:effectLst/>
                <a:latin typeface="+mj-lt"/>
                <a:cs typeface="Verdana"/>
              </a:rPr>
              <a:t>					</a:t>
            </a:r>
            <a:r>
              <a:rPr lang="en-US" sz="1200" b="0" i="0" baseline="0" dirty="0" smtClean="0">
                <a:solidFill>
                  <a:schemeClr val="bg1"/>
                </a:solidFill>
                <a:effectLst/>
                <a:latin typeface="+mj-lt"/>
                <a:cs typeface="Verdana"/>
              </a:rPr>
              <a:t> </a:t>
            </a:r>
            <a:endParaRPr lang="en-US" sz="1200" b="0" i="0" dirty="0">
              <a:solidFill>
                <a:schemeClr val="bg1"/>
              </a:solidFill>
              <a:effectLst/>
              <a:latin typeface="+mj-lt"/>
              <a:cs typeface="Verdana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472" y="533710"/>
            <a:ext cx="1405538" cy="747978"/>
          </a:xfrm>
          <a:prstGeom prst="rect">
            <a:avLst/>
          </a:prstGeom>
          <a:effectLst>
            <a:outerShdw blurRad="25400" dist="12700" dir="5400000" sx="99000" sy="99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648402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6654446" y="6418964"/>
            <a:ext cx="1002435" cy="3887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b="0" i="0">
                <a:solidFill>
                  <a:schemeClr val="tx1"/>
                </a:solidFill>
                <a:latin typeface="+mj-lt"/>
                <a:cs typeface="Verdana"/>
              </a:defRPr>
            </a:lvl1pPr>
          </a:lstStyle>
          <a:p>
            <a:fld id="{BA3663E2-44AD-4B0B-8CF1-816FDBE23712}" type="datetime1">
              <a:rPr lang="en-US" smtClean="0"/>
              <a:t>6/29/2015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00372" y="6418964"/>
            <a:ext cx="4546833" cy="3887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0">
                <a:solidFill>
                  <a:schemeClr val="tx1"/>
                </a:solidFill>
                <a:latin typeface="+mj-lt"/>
                <a:cs typeface="verdana"/>
              </a:defRPr>
            </a:lvl1pPr>
          </a:lstStyle>
          <a:p>
            <a:r>
              <a:rPr lang="en-US" smtClean="0"/>
              <a:t>Confidential</a:t>
            </a:r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09918" y="6418964"/>
            <a:ext cx="678593" cy="3887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b="0" i="0">
                <a:solidFill>
                  <a:schemeClr val="tx1"/>
                </a:solidFill>
                <a:latin typeface="+mj-lt"/>
                <a:cs typeface="Verdana"/>
              </a:defRPr>
            </a:lvl1pPr>
          </a:lstStyle>
          <a:p>
            <a:fld id="{1A7E69B4-5EF4-4E4E-9903-46C944E2424E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3635" y="6452229"/>
            <a:ext cx="603651" cy="321241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 flipH="1">
            <a:off x="1135793" y="6350220"/>
            <a:ext cx="8008207" cy="0"/>
          </a:xfrm>
          <a:prstGeom prst="line">
            <a:avLst/>
          </a:prstGeom>
          <a:ln w="28575">
            <a:solidFill>
              <a:srgbClr val="595959"/>
            </a:solidFill>
          </a:ln>
          <a:effectLst>
            <a:outerShdw blurRad="40000" dist="7239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>
            <a:off x="0" y="514570"/>
            <a:ext cx="8008207" cy="0"/>
          </a:xfrm>
          <a:prstGeom prst="line">
            <a:avLst/>
          </a:prstGeom>
          <a:ln w="28575">
            <a:solidFill>
              <a:srgbClr val="595959"/>
            </a:solidFill>
          </a:ln>
          <a:effectLst>
            <a:outerShdw blurRad="40000" dist="7239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11685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>
            <a:normAutofit/>
          </a:bodyPr>
          <a:lstStyle>
            <a:lvl1pPr>
              <a:defRPr sz="2400">
                <a:solidFill>
                  <a:srgbClr val="000000"/>
                </a:solidFill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>
            <a:normAutofit/>
          </a:bodyPr>
          <a:lstStyle>
            <a:lvl1pPr>
              <a:defRPr sz="2400">
                <a:solidFill>
                  <a:srgbClr val="000000"/>
                </a:solidFill>
              </a:defRPr>
            </a:lvl1pPr>
            <a:lvl2pPr>
              <a:defRPr sz="2000">
                <a:solidFill>
                  <a:srgbClr val="000000"/>
                </a:solidFill>
              </a:defRPr>
            </a:lvl2pPr>
            <a:lvl3pPr>
              <a:defRPr sz="1800">
                <a:solidFill>
                  <a:srgbClr val="000000"/>
                </a:solidFill>
              </a:defRPr>
            </a:lvl3pPr>
            <a:lvl4pPr>
              <a:defRPr sz="1600">
                <a:solidFill>
                  <a:srgbClr val="000000"/>
                </a:solidFill>
              </a:defRPr>
            </a:lvl4pPr>
            <a:lvl5pPr>
              <a:defRPr sz="1600">
                <a:solidFill>
                  <a:srgbClr val="000000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6654446" y="6418964"/>
            <a:ext cx="1002435" cy="3887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b="0" i="0">
                <a:solidFill>
                  <a:schemeClr val="tx1"/>
                </a:solidFill>
                <a:latin typeface="+mj-lt"/>
                <a:cs typeface="Verdana"/>
              </a:defRPr>
            </a:lvl1pPr>
          </a:lstStyle>
          <a:p>
            <a:fld id="{BA3663E2-44AD-4B0B-8CF1-816FDBE23712}" type="datetime1">
              <a:rPr lang="en-US" smtClean="0"/>
              <a:t>6/29/2015</a:t>
            </a:fld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00372" y="6418964"/>
            <a:ext cx="4546833" cy="3887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0">
                <a:solidFill>
                  <a:schemeClr val="tx1"/>
                </a:solidFill>
                <a:latin typeface="+mj-lt"/>
                <a:cs typeface="verdana"/>
              </a:defRPr>
            </a:lvl1pPr>
          </a:lstStyle>
          <a:p>
            <a:r>
              <a:rPr lang="en-US" smtClean="0"/>
              <a:t>Confidential</a:t>
            </a: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09918" y="6418964"/>
            <a:ext cx="678593" cy="3887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b="0" i="0">
                <a:solidFill>
                  <a:schemeClr val="tx1"/>
                </a:solidFill>
                <a:latin typeface="+mj-lt"/>
                <a:cs typeface="Verdana"/>
              </a:defRPr>
            </a:lvl1pPr>
          </a:lstStyle>
          <a:p>
            <a:fld id="{1A7E69B4-5EF4-4E4E-9903-46C944E2424E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3635" y="6452229"/>
            <a:ext cx="603651" cy="321241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 flipH="1">
            <a:off x="1135793" y="6350220"/>
            <a:ext cx="8008207" cy="0"/>
          </a:xfrm>
          <a:prstGeom prst="line">
            <a:avLst/>
          </a:prstGeom>
          <a:ln w="28575">
            <a:solidFill>
              <a:srgbClr val="595959"/>
            </a:solidFill>
          </a:ln>
          <a:effectLst>
            <a:outerShdw blurRad="40000" dist="7239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H="1">
            <a:off x="0" y="514570"/>
            <a:ext cx="8008207" cy="0"/>
          </a:xfrm>
          <a:prstGeom prst="line">
            <a:avLst/>
          </a:prstGeom>
          <a:ln w="28575">
            <a:solidFill>
              <a:srgbClr val="595959"/>
            </a:solidFill>
          </a:ln>
          <a:effectLst>
            <a:outerShdw blurRad="40000" dist="7239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73867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2"/>
          </p:nvPr>
        </p:nvSpPr>
        <p:spPr>
          <a:xfrm>
            <a:off x="6654446" y="6418964"/>
            <a:ext cx="1002435" cy="3887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b="0" i="0">
                <a:solidFill>
                  <a:schemeClr val="tx1"/>
                </a:solidFill>
                <a:latin typeface="+mj-lt"/>
                <a:cs typeface="Verdana"/>
              </a:defRPr>
            </a:lvl1pPr>
          </a:lstStyle>
          <a:p>
            <a:fld id="{BA3663E2-44AD-4B0B-8CF1-816FDBE23712}" type="datetime1">
              <a:rPr lang="en-US" smtClean="0"/>
              <a:t>6/29/2015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00372" y="6418964"/>
            <a:ext cx="4546833" cy="3887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0">
                <a:solidFill>
                  <a:schemeClr val="tx1"/>
                </a:solidFill>
                <a:latin typeface="+mj-lt"/>
                <a:cs typeface="verdana"/>
              </a:defRPr>
            </a:lvl1pPr>
          </a:lstStyle>
          <a:p>
            <a:r>
              <a:rPr lang="en-US" smtClean="0"/>
              <a:t>Confidential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09918" y="6418964"/>
            <a:ext cx="678593" cy="3887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b="0" i="0">
                <a:solidFill>
                  <a:schemeClr val="tx1"/>
                </a:solidFill>
                <a:latin typeface="+mj-lt"/>
                <a:cs typeface="Verdana"/>
              </a:defRPr>
            </a:lvl1pPr>
          </a:lstStyle>
          <a:p>
            <a:fld id="{1A7E69B4-5EF4-4E4E-9903-46C944E2424E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3635" y="6452229"/>
            <a:ext cx="603651" cy="321241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 flipH="1">
            <a:off x="1135793" y="6350220"/>
            <a:ext cx="8008207" cy="0"/>
          </a:xfrm>
          <a:prstGeom prst="line">
            <a:avLst/>
          </a:prstGeom>
          <a:ln w="28575">
            <a:solidFill>
              <a:srgbClr val="595959"/>
            </a:solidFill>
          </a:ln>
          <a:effectLst>
            <a:outerShdw blurRad="40000" dist="7239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>
            <a:off x="0" y="514570"/>
            <a:ext cx="8008207" cy="0"/>
          </a:xfrm>
          <a:prstGeom prst="line">
            <a:avLst/>
          </a:prstGeom>
          <a:ln w="28575">
            <a:solidFill>
              <a:srgbClr val="595959"/>
            </a:solidFill>
          </a:ln>
          <a:effectLst>
            <a:outerShdw blurRad="40000" dist="7239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18870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C1D4D0-C2DF-414D-B2C1-688AEDA69191}" type="datetime1">
              <a:rPr lang="en-US" smtClean="0"/>
              <a:t>6/29/2015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Confidential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69B4-5EF4-4E4E-9903-46C944E2424E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3635" y="6452229"/>
            <a:ext cx="603651" cy="321241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 flipH="1">
            <a:off x="1135793" y="6350220"/>
            <a:ext cx="8008207" cy="0"/>
          </a:xfrm>
          <a:prstGeom prst="line">
            <a:avLst/>
          </a:prstGeom>
          <a:ln w="28575">
            <a:solidFill>
              <a:srgbClr val="595959"/>
            </a:solidFill>
          </a:ln>
          <a:effectLst>
            <a:outerShdw blurRad="40000" dist="7239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>
            <a:off x="0" y="514570"/>
            <a:ext cx="8008207" cy="0"/>
          </a:xfrm>
          <a:prstGeom prst="line">
            <a:avLst/>
          </a:prstGeom>
          <a:ln w="28575">
            <a:solidFill>
              <a:srgbClr val="595959"/>
            </a:solidFill>
          </a:ln>
          <a:effectLst>
            <a:outerShdw blurRad="40000" dist="7239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50565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2236" y="3042609"/>
            <a:ext cx="7757946" cy="385015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CED32-5ADD-4CD7-B240-F5F0D28EF364}" type="datetime1">
              <a:rPr lang="en-US" smtClean="0"/>
              <a:t>6/29/2015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Confidential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69B4-5EF4-4E4E-9903-46C944E2424E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3635" y="6452229"/>
            <a:ext cx="603651" cy="321241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 flipH="1">
            <a:off x="1135793" y="6350220"/>
            <a:ext cx="8008207" cy="0"/>
          </a:xfrm>
          <a:prstGeom prst="line">
            <a:avLst/>
          </a:prstGeom>
          <a:ln w="28575">
            <a:solidFill>
              <a:srgbClr val="595959"/>
            </a:solidFill>
          </a:ln>
          <a:effectLst>
            <a:outerShdw blurRad="40000" dist="7239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>
            <a:off x="0" y="514570"/>
            <a:ext cx="8008207" cy="0"/>
          </a:xfrm>
          <a:prstGeom prst="line">
            <a:avLst/>
          </a:prstGeom>
          <a:ln w="28575">
            <a:solidFill>
              <a:srgbClr val="595959"/>
            </a:solidFill>
          </a:ln>
          <a:effectLst>
            <a:outerShdw blurRad="40000" dist="7239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75061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587084" y="6469298"/>
            <a:ext cx="992275" cy="388702"/>
          </a:xfrm>
        </p:spPr>
        <p:txBody>
          <a:bodyPr/>
          <a:lstStyle>
            <a:lvl1pPr>
              <a:defRPr sz="1200"/>
            </a:lvl1pPr>
          </a:lstStyle>
          <a:p>
            <a:fld id="{C0B4796F-8900-5C41-9BC1-3E34790D469F}" type="datetime1">
              <a:rPr lang="en-US" smtClean="0"/>
              <a:pPr/>
              <a:t>6/29/2015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547077" y="6469298"/>
            <a:ext cx="2099439" cy="388702"/>
          </a:xfrm>
        </p:spPr>
        <p:txBody>
          <a:bodyPr/>
          <a:lstStyle>
            <a:lvl1pPr>
              <a:defRPr sz="1200"/>
            </a:lvl1pPr>
          </a:lstStyle>
          <a:p>
            <a:r>
              <a:rPr lang="en-US" smtClean="0"/>
              <a:t>Confidential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1A7E69B4-5EF4-4E4E-9903-46C944E2424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928688" y="1250950"/>
            <a:ext cx="7336218" cy="468183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9203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02235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654446" y="6418964"/>
            <a:ext cx="1002435" cy="3887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b="0" i="0">
                <a:solidFill>
                  <a:schemeClr val="tx1"/>
                </a:solidFill>
                <a:latin typeface="+mj-lt"/>
                <a:cs typeface="Verdana"/>
              </a:defRPr>
            </a:lvl1pPr>
          </a:lstStyle>
          <a:p>
            <a:fld id="{BA3663E2-44AD-4B0B-8CF1-816FDBE23712}" type="datetime1">
              <a:rPr lang="en-US" smtClean="0"/>
              <a:t>6/29/2015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00372" y="6418964"/>
            <a:ext cx="4546833" cy="3887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0">
                <a:solidFill>
                  <a:schemeClr val="tx1"/>
                </a:solidFill>
                <a:latin typeface="+mj-lt"/>
                <a:cs typeface="verdana"/>
              </a:defRPr>
            </a:lvl1pPr>
          </a:lstStyle>
          <a:p>
            <a:r>
              <a:rPr lang="en-US" smtClean="0"/>
              <a:t>Confidential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09918" y="6418964"/>
            <a:ext cx="678593" cy="3887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b="0" i="0">
                <a:solidFill>
                  <a:schemeClr val="tx1"/>
                </a:solidFill>
                <a:latin typeface="+mj-lt"/>
                <a:cs typeface="Verdana"/>
              </a:defRPr>
            </a:lvl1pPr>
          </a:lstStyle>
          <a:p>
            <a:fld id="{1A7E69B4-5EF4-4E4E-9903-46C944E2424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39244" y="72906"/>
            <a:ext cx="7757946" cy="3850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53538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39" r:id="rId1"/>
    <p:sldLayoutId id="2147484240" r:id="rId2"/>
    <p:sldLayoutId id="2147484220" r:id="rId3"/>
    <p:sldLayoutId id="2147484222" r:id="rId4"/>
    <p:sldLayoutId id="2147484236" r:id="rId5"/>
    <p:sldLayoutId id="2147484238" r:id="rId6"/>
    <p:sldLayoutId id="2147484237" r:id="rId7"/>
    <p:sldLayoutId id="2147484241" r:id="rId8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2400" b="0" i="0" kern="1200">
          <a:solidFill>
            <a:schemeClr val="tx1">
              <a:lumMod val="65000"/>
              <a:lumOff val="35000"/>
            </a:schemeClr>
          </a:solidFill>
          <a:latin typeface="+mj-lt"/>
          <a:ea typeface="+mj-ea"/>
          <a:cs typeface="Verdana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Verdana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rgbClr val="000000"/>
          </a:solidFill>
          <a:latin typeface="+mn-lt"/>
          <a:ea typeface="+mn-ea"/>
          <a:cs typeface="Verdana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800" kern="1200">
          <a:solidFill>
            <a:srgbClr val="000000"/>
          </a:solidFill>
          <a:latin typeface="+mn-lt"/>
          <a:ea typeface="+mn-ea"/>
          <a:cs typeface="Verdana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600" kern="1200">
          <a:solidFill>
            <a:srgbClr val="000000"/>
          </a:solidFill>
          <a:latin typeface="+mn-lt"/>
          <a:ea typeface="+mn-ea"/>
          <a:cs typeface="Verdana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rgbClr val="000000"/>
          </a:solidFill>
          <a:latin typeface="+mn-lt"/>
          <a:ea typeface="+mn-ea"/>
          <a:cs typeface="Verdana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7" Type="http://schemas.openxmlformats.org/officeDocument/2006/relationships/image" Target="../media/image19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JPG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Data and Controls: My 24M Experience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Ethan Neidhart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07/01/2015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717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Someone (Tristan) comes to me with an idea for a new data project</a:t>
            </a:r>
          </a:p>
          <a:p>
            <a:r>
              <a:rPr lang="en-US" dirty="0" smtClean="0"/>
              <a:t>New tests, equipment, procedures, etc. often require writing lots of Python</a:t>
            </a:r>
          </a:p>
          <a:p>
            <a:r>
              <a:rPr lang="en-US" dirty="0" smtClean="0"/>
              <a:t>May take hours, days, or weeks to complete!</a:t>
            </a:r>
          </a:p>
          <a:p>
            <a:r>
              <a:rPr lang="en-US" dirty="0" smtClean="0"/>
              <a:t>Major </a:t>
            </a:r>
            <a:r>
              <a:rPr lang="en-US" dirty="0" smtClean="0"/>
              <a:t>Projects list:</a:t>
            </a:r>
          </a:p>
          <a:p>
            <a:pPr lvl="1"/>
            <a:r>
              <a:rPr lang="en-US" dirty="0" smtClean="0"/>
              <a:t>Slurry Conductivity Script</a:t>
            </a:r>
          </a:p>
          <a:p>
            <a:pPr lvl="1"/>
            <a:r>
              <a:rPr lang="en-US" dirty="0" smtClean="0"/>
              <a:t>Incubator Control GUI</a:t>
            </a:r>
          </a:p>
          <a:p>
            <a:pPr lvl="1"/>
            <a:r>
              <a:rPr lang="en-US" dirty="0" smtClean="0"/>
              <a:t>Ulysses Laser Script</a:t>
            </a:r>
          </a:p>
          <a:p>
            <a:pPr lvl="1"/>
            <a:r>
              <a:rPr lang="en-US" dirty="0" smtClean="0"/>
              <a:t>Remote Script Execution Site (Beta)</a:t>
            </a:r>
          </a:p>
          <a:p>
            <a:pPr lvl="1"/>
            <a:r>
              <a:rPr lang="en-US" dirty="0" err="1" smtClean="0"/>
              <a:t>Acu</a:t>
            </a:r>
            <a:r>
              <a:rPr lang="en-US" dirty="0" smtClean="0"/>
              <a:t>-Gage Laser GUI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A3663E2-44AD-4B0B-8CF1-816FDBE23712}" type="datetime1">
              <a:rPr lang="en-US" smtClean="0"/>
              <a:t>6/29/2015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Confidential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A7E69B4-5EF4-4E4E-9903-46C944E2424E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4792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Slurry Conductivity Script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Goals:</a:t>
            </a:r>
          </a:p>
          <a:p>
            <a:pPr lvl="1"/>
            <a:r>
              <a:rPr lang="en-US" dirty="0" smtClean="0"/>
              <a:t>Obtain conductivity values for each .</a:t>
            </a:r>
            <a:r>
              <a:rPr lang="en-US" dirty="0" err="1" smtClean="0"/>
              <a:t>cor</a:t>
            </a:r>
            <a:r>
              <a:rPr lang="en-US" dirty="0" smtClean="0"/>
              <a:t> file on fp-01</a:t>
            </a:r>
          </a:p>
          <a:p>
            <a:pPr lvl="1"/>
            <a:r>
              <a:rPr lang="en-US" dirty="0" smtClean="0"/>
              <a:t>Upload that data to the database</a:t>
            </a:r>
          </a:p>
          <a:p>
            <a:r>
              <a:rPr lang="en-US" dirty="0" smtClean="0"/>
              <a:t>What it does:</a:t>
            </a:r>
          </a:p>
          <a:p>
            <a:pPr lvl="1"/>
            <a:r>
              <a:rPr lang="en-US" dirty="0" smtClean="0"/>
              <a:t>Set up for file path architecture</a:t>
            </a:r>
          </a:p>
          <a:p>
            <a:pPr lvl="2"/>
            <a:r>
              <a:rPr lang="en-US" dirty="0" smtClean="0"/>
              <a:t>Establish “root directory”</a:t>
            </a:r>
          </a:p>
          <a:p>
            <a:pPr lvl="2"/>
            <a:r>
              <a:rPr lang="en-US" dirty="0" smtClean="0"/>
              <a:t>Run through each folder in root directory</a:t>
            </a:r>
          </a:p>
          <a:p>
            <a:pPr lvl="2"/>
            <a:r>
              <a:rPr lang="en-US" dirty="0" smtClean="0"/>
              <a:t>Run through each file in a given folder</a:t>
            </a:r>
          </a:p>
          <a:p>
            <a:pPr lvl="1"/>
            <a:r>
              <a:rPr lang="en-US" dirty="0" smtClean="0"/>
              <a:t>Extract voltage and current data</a:t>
            </a:r>
          </a:p>
          <a:p>
            <a:pPr lvl="1"/>
            <a:r>
              <a:rPr lang="en-US" dirty="0" smtClean="0"/>
              <a:t>Calculate conductivity</a:t>
            </a:r>
          </a:p>
          <a:p>
            <a:pPr lvl="1"/>
            <a:r>
              <a:rPr lang="en-US" dirty="0" smtClean="0"/>
              <a:t>Take averages</a:t>
            </a:r>
          </a:p>
          <a:p>
            <a:pPr lvl="1"/>
            <a:r>
              <a:rPr lang="en-US" dirty="0" smtClean="0"/>
              <a:t>Push to </a:t>
            </a:r>
            <a:r>
              <a:rPr lang="en-US" dirty="0" err="1" smtClean="0"/>
              <a:t>SlurryConductivity</a:t>
            </a:r>
            <a:r>
              <a:rPr lang="en-US" dirty="0" smtClean="0"/>
              <a:t> Table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A3663E2-44AD-4B0B-8CF1-816FDBE23712}" type="datetime1">
              <a:rPr lang="en-US" smtClean="0"/>
              <a:t>6/29/2015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Confidential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A7E69B4-5EF4-4E4E-9903-46C944E2424E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8369" y="2056845"/>
            <a:ext cx="2208821" cy="392679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436" y="587024"/>
            <a:ext cx="6858445" cy="164437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354" y="790020"/>
            <a:ext cx="6181725" cy="126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686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Incubator Control GUI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A3663E2-44AD-4B0B-8CF1-816FDBE23712}" type="datetime1">
              <a:rPr lang="en-US" smtClean="0"/>
              <a:t>6/29/2015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Confidential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A7E69B4-5EF4-4E4E-9903-46C944E2424E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4185" y="3438442"/>
            <a:ext cx="4392538" cy="247080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6060" y="972429"/>
            <a:ext cx="2966932" cy="527454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5937" y="265413"/>
            <a:ext cx="5572125" cy="6048375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22350"/>
            <a:ext cx="5490673" cy="5224626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Goals:</a:t>
            </a:r>
          </a:p>
          <a:p>
            <a:pPr lvl="1"/>
            <a:r>
              <a:rPr lang="en-US" dirty="0" smtClean="0"/>
              <a:t>Write a script that sends VWR’s commands to the incubator’s serial port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Create advanced controller and simple controller in the same program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Turn Python script into .exe that anyone can run</a:t>
            </a:r>
          </a:p>
          <a:p>
            <a:r>
              <a:rPr lang="en-US" dirty="0" smtClean="0"/>
              <a:t>What it does:</a:t>
            </a:r>
          </a:p>
          <a:p>
            <a:pPr lvl="1"/>
            <a:r>
              <a:rPr lang="en-US" dirty="0" smtClean="0"/>
              <a:t>Advanced controller lets user select a command from a list and execute it</a:t>
            </a:r>
          </a:p>
          <a:p>
            <a:pPr lvl="1"/>
            <a:r>
              <a:rPr lang="en-US" dirty="0" smtClean="0"/>
              <a:t>Simple controller just lets user change temperature</a:t>
            </a:r>
          </a:p>
          <a:p>
            <a:pPr lvl="1"/>
            <a:r>
              <a:rPr lang="en-US" dirty="0" smtClean="0"/>
              <a:t>Easily switch between the two controllers</a:t>
            </a:r>
          </a:p>
          <a:p>
            <a:pPr lvl="1"/>
            <a:r>
              <a:rPr lang="en-US" dirty="0" smtClean="0"/>
              <a:t>Both have a “status window” for current temperature, error status, etc.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7490" y="402927"/>
            <a:ext cx="3275224" cy="298292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8276" y="1982624"/>
            <a:ext cx="3293455" cy="396444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1355" y="671801"/>
            <a:ext cx="4473724" cy="2516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489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1011" y="557478"/>
            <a:ext cx="4413435" cy="58614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Ulysses Laser Script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Goals:</a:t>
            </a:r>
          </a:p>
          <a:p>
            <a:pPr lvl="1"/>
            <a:r>
              <a:rPr lang="en-US" dirty="0" smtClean="0"/>
              <a:t>Obtain laser output files for each </a:t>
            </a:r>
            <a:r>
              <a:rPr lang="en-US" dirty="0" smtClean="0"/>
              <a:t>electrode</a:t>
            </a:r>
          </a:p>
          <a:p>
            <a:pPr lvl="1"/>
            <a:r>
              <a:rPr lang="en-US" dirty="0" smtClean="0"/>
              <a:t>Generate side profiles</a:t>
            </a:r>
          </a:p>
          <a:p>
            <a:pPr lvl="1"/>
            <a:r>
              <a:rPr lang="en-US" dirty="0" smtClean="0"/>
              <a:t>Determine data window</a:t>
            </a:r>
            <a:endParaRPr lang="en-US" dirty="0" smtClean="0"/>
          </a:p>
          <a:p>
            <a:pPr lvl="1"/>
            <a:r>
              <a:rPr lang="en-US" dirty="0" smtClean="0"/>
              <a:t>Filter </a:t>
            </a:r>
            <a:r>
              <a:rPr lang="en-US" dirty="0" smtClean="0"/>
              <a:t>noisy </a:t>
            </a:r>
            <a:r>
              <a:rPr lang="en-US" dirty="0" smtClean="0"/>
              <a:t>data</a:t>
            </a:r>
          </a:p>
          <a:p>
            <a:pPr lvl="1"/>
            <a:r>
              <a:rPr lang="en-US" dirty="0" smtClean="0"/>
              <a:t>Reduce data </a:t>
            </a:r>
            <a:endParaRPr lang="en-US" dirty="0" smtClean="0"/>
          </a:p>
          <a:p>
            <a:pPr lvl="1"/>
            <a:r>
              <a:rPr lang="en-US" dirty="0" smtClean="0"/>
              <a:t>Only </a:t>
            </a:r>
            <a:r>
              <a:rPr lang="en-US" dirty="0" smtClean="0"/>
              <a:t>run on </a:t>
            </a:r>
            <a:r>
              <a:rPr lang="en-US" dirty="0" smtClean="0"/>
              <a:t>good electrodes</a:t>
            </a:r>
            <a:endParaRPr lang="en-US" dirty="0" smtClean="0"/>
          </a:p>
          <a:p>
            <a:r>
              <a:rPr lang="en-US" dirty="0" smtClean="0"/>
              <a:t>Results:</a:t>
            </a:r>
          </a:p>
          <a:p>
            <a:pPr lvl="1"/>
            <a:r>
              <a:rPr lang="en-US" dirty="0" smtClean="0"/>
              <a:t>Runtime reduced from an hour to a few minutes</a:t>
            </a:r>
          </a:p>
          <a:p>
            <a:pPr lvl="1"/>
            <a:r>
              <a:rPr lang="en-US" dirty="0" smtClean="0"/>
              <a:t>Data window isn’t perfect, but it’s close</a:t>
            </a:r>
          </a:p>
          <a:p>
            <a:pPr lvl="1"/>
            <a:r>
              <a:rPr lang="en-US" dirty="0" smtClean="0"/>
              <a:t>Filtering still needs work </a:t>
            </a:r>
          </a:p>
          <a:p>
            <a:pPr lvl="2"/>
            <a:r>
              <a:rPr lang="en-US" dirty="0" smtClean="0"/>
              <a:t>How much of that “noise” is real?</a:t>
            </a:r>
          </a:p>
          <a:p>
            <a:pPr lvl="2"/>
            <a:r>
              <a:rPr lang="en-US" dirty="0" smtClean="0"/>
              <a:t>What do we do about it?</a:t>
            </a:r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A3663E2-44AD-4B0B-8CF1-816FDBE23712}" type="datetime1">
              <a:rPr lang="en-US" smtClean="0"/>
              <a:t>6/29/2015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Confidential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A7E69B4-5EF4-4E4E-9903-46C944E2424E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5073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Remote Script Execution Site (Beta)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Goals:</a:t>
            </a:r>
          </a:p>
          <a:p>
            <a:pPr lvl="1"/>
            <a:r>
              <a:rPr lang="en-US" dirty="0" smtClean="0"/>
              <a:t>Create a website where a user can run any ETL script on demand</a:t>
            </a:r>
          </a:p>
          <a:p>
            <a:pPr lvl="2"/>
            <a:r>
              <a:rPr lang="en-US" dirty="0" smtClean="0"/>
              <a:t>Easy to use</a:t>
            </a:r>
          </a:p>
          <a:p>
            <a:pPr lvl="2"/>
            <a:r>
              <a:rPr lang="en-US" dirty="0" smtClean="0"/>
              <a:t>Dynamic feedback</a:t>
            </a:r>
          </a:p>
          <a:p>
            <a:r>
              <a:rPr lang="en-US" dirty="0" smtClean="0"/>
              <a:t>What it does:</a:t>
            </a:r>
          </a:p>
          <a:p>
            <a:pPr lvl="1"/>
            <a:r>
              <a:rPr lang="en-US" dirty="0" smtClean="0"/>
              <a:t>User selects an ETL script to run, then clicks a button to run it (HTML)</a:t>
            </a:r>
          </a:p>
          <a:p>
            <a:pPr lvl="1"/>
            <a:r>
              <a:rPr lang="en-US" dirty="0" smtClean="0"/>
              <a:t>PHP checks to see if that particular script is running</a:t>
            </a:r>
          </a:p>
          <a:p>
            <a:pPr lvl="2"/>
            <a:r>
              <a:rPr lang="en-US" dirty="0" smtClean="0"/>
              <a:t>If it is, then it just displays an error message and won’t run it</a:t>
            </a:r>
          </a:p>
          <a:p>
            <a:pPr lvl="1"/>
            <a:r>
              <a:rPr lang="en-US" dirty="0" smtClean="0"/>
              <a:t>PHP runs the script and waits for a response (log file content)</a:t>
            </a:r>
          </a:p>
          <a:p>
            <a:pPr lvl="1"/>
            <a:r>
              <a:rPr lang="en-US" dirty="0" smtClean="0"/>
              <a:t>Once entire response is generated, prints it</a:t>
            </a:r>
          </a:p>
          <a:p>
            <a:pPr lvl="2"/>
            <a:r>
              <a:rPr lang="en-US" dirty="0" err="1" smtClean="0"/>
              <a:t>EventSource</a:t>
            </a:r>
            <a:r>
              <a:rPr lang="en-US" dirty="0" smtClean="0"/>
              <a:t>/Server-Sent Events would make this dynamic and a LOT more user-friendly</a:t>
            </a:r>
          </a:p>
          <a:p>
            <a:pPr lvl="1"/>
            <a:r>
              <a:rPr lang="en-US" dirty="0" smtClean="0"/>
              <a:t>PHP has issues with some ETL scripts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A3663E2-44AD-4B0B-8CF1-816FDBE23712}" type="datetime1">
              <a:rPr lang="en-US" smtClean="0"/>
              <a:t>6/29/2015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Confidential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A7E69B4-5EF4-4E4E-9903-46C944E2424E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9918" y="2933210"/>
            <a:ext cx="6562725" cy="191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753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532" b="14711"/>
          <a:stretch/>
        </p:blipFill>
        <p:spPr>
          <a:xfrm>
            <a:off x="0" y="760575"/>
            <a:ext cx="9144000" cy="4748245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A3663E2-44AD-4B0B-8CF1-816FDBE23712}" type="datetime1">
              <a:rPr lang="en-US" smtClean="0"/>
              <a:t>6/30/2015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Confidential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A7E69B4-5EF4-4E4E-9903-46C944E2424E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213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265" y="2744535"/>
            <a:ext cx="6461903" cy="35964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Acu</a:t>
            </a:r>
            <a:r>
              <a:rPr lang="en-US" dirty="0" smtClean="0"/>
              <a:t>-Gage GUI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Much more accurate than Ulysses Laser</a:t>
            </a:r>
          </a:p>
          <a:p>
            <a:r>
              <a:rPr lang="en-US" dirty="0"/>
              <a:t>Does not run automatically</a:t>
            </a:r>
          </a:p>
          <a:p>
            <a:r>
              <a:rPr lang="en-US" dirty="0"/>
              <a:t>Does not run </a:t>
            </a:r>
            <a:r>
              <a:rPr lang="en-US" dirty="0" smtClean="0"/>
              <a:t>quickly</a:t>
            </a:r>
          </a:p>
          <a:p>
            <a:pPr marL="342900" lvl="1" indent="-342900">
              <a:buFont typeface="Arial"/>
              <a:buChar char="•"/>
            </a:pPr>
            <a:r>
              <a:rPr lang="en-US" dirty="0"/>
              <a:t>Takes data in from a “raster” or snake-like </a:t>
            </a:r>
            <a:r>
              <a:rPr lang="en-US" dirty="0" smtClean="0"/>
              <a:t>pattern</a:t>
            </a:r>
          </a:p>
          <a:p>
            <a:r>
              <a:rPr lang="en-US" dirty="0" smtClean="0"/>
              <a:t>Goals:</a:t>
            </a:r>
          </a:p>
          <a:p>
            <a:pPr lvl="1"/>
            <a:r>
              <a:rPr lang="en-US" dirty="0" smtClean="0"/>
              <a:t>Take thickness data produced by </a:t>
            </a:r>
            <a:r>
              <a:rPr lang="en-US" dirty="0" err="1" smtClean="0"/>
              <a:t>Acu</a:t>
            </a:r>
            <a:r>
              <a:rPr lang="en-US" dirty="0" smtClean="0"/>
              <a:t>-Gage laser</a:t>
            </a:r>
          </a:p>
          <a:p>
            <a:pPr lvl="1"/>
            <a:r>
              <a:rPr lang="en-US" dirty="0" smtClean="0"/>
              <a:t>Display it in a clear, organized manner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Add more features (like histogram, interactive top view, etc.)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 smtClean="0"/>
              <a:t>What it does:</a:t>
            </a:r>
          </a:p>
          <a:p>
            <a:pPr lvl="1"/>
            <a:r>
              <a:rPr lang="en-US" dirty="0" smtClean="0"/>
              <a:t>Best </a:t>
            </a:r>
            <a:r>
              <a:rPr lang="en-US" dirty="0"/>
              <a:t>explained by </a:t>
            </a:r>
            <a:r>
              <a:rPr lang="en-US" dirty="0" smtClean="0"/>
              <a:t>demonstration!</a:t>
            </a:r>
            <a:endParaRPr lang="en-US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A3663E2-44AD-4B0B-8CF1-816FDBE23712}" type="datetime1">
              <a:rPr lang="en-US" smtClean="0"/>
              <a:t>6/29/2015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Confidential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A7E69B4-5EF4-4E4E-9903-46C944E2424E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97" y="682514"/>
            <a:ext cx="9144793" cy="5492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43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 Best Friends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A3663E2-44AD-4B0B-8CF1-816FDBE23712}" type="datetime1">
              <a:rPr lang="en-US" smtClean="0"/>
              <a:t>6/29/2015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Confidential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A7E69B4-5EF4-4E4E-9903-46C944E2424E}" type="slidenum">
              <a:rPr lang="en-US" smtClean="0"/>
              <a:pPr/>
              <a:t>17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-47625" y="1818875"/>
            <a:ext cx="9191625" cy="2924041"/>
            <a:chOff x="0" y="1488988"/>
            <a:chExt cx="12287250" cy="396240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0" y="1488988"/>
              <a:ext cx="3962400" cy="396240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714750" y="2267744"/>
              <a:ext cx="4762500" cy="1733550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8477250" y="1942585"/>
              <a:ext cx="3810000" cy="28575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64687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I’ve learned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58026"/>
            <a:ext cx="8229600" cy="548640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What to do when you don’t know what to do</a:t>
            </a:r>
          </a:p>
          <a:p>
            <a:pPr lvl="1"/>
            <a:r>
              <a:rPr lang="en-US" dirty="0" smtClean="0"/>
              <a:t>Google-</a:t>
            </a:r>
            <a:r>
              <a:rPr lang="en-US" dirty="0" err="1" smtClean="0"/>
              <a:t>fu</a:t>
            </a:r>
            <a:endParaRPr lang="en-US" dirty="0" smtClean="0"/>
          </a:p>
          <a:p>
            <a:pPr lvl="1"/>
            <a:r>
              <a:rPr lang="en-US" dirty="0" smtClean="0"/>
              <a:t>Sandbox</a:t>
            </a:r>
            <a:r>
              <a:rPr lang="en-US" dirty="0" smtClean="0"/>
              <a:t>– try SOMETHING!</a:t>
            </a:r>
          </a:p>
          <a:p>
            <a:pPr lvl="2"/>
            <a:r>
              <a:rPr lang="en-US" dirty="0" smtClean="0"/>
              <a:t>(Just make sure not to break anything!)</a:t>
            </a:r>
          </a:p>
          <a:p>
            <a:pPr lvl="1"/>
            <a:r>
              <a:rPr lang="en-US" dirty="0" smtClean="0"/>
              <a:t>Don’t be afraid to ask for help</a:t>
            </a:r>
          </a:p>
          <a:p>
            <a:r>
              <a:rPr lang="en-US" dirty="0" smtClean="0"/>
              <a:t>Programming</a:t>
            </a:r>
          </a:p>
          <a:p>
            <a:pPr lvl="1"/>
            <a:r>
              <a:rPr lang="en-US" dirty="0" smtClean="0"/>
              <a:t>Python syntax</a:t>
            </a:r>
          </a:p>
          <a:p>
            <a:pPr lvl="2"/>
            <a:r>
              <a:rPr lang="en-US" dirty="0" err="1" smtClean="0"/>
              <a:t>System.out.println</a:t>
            </a:r>
            <a:r>
              <a:rPr lang="en-US" dirty="0" smtClean="0"/>
              <a:t>(“Hello World!”); vs. print “Hello World!”</a:t>
            </a:r>
          </a:p>
          <a:p>
            <a:pPr lvl="1"/>
            <a:r>
              <a:rPr lang="en-US" dirty="0" smtClean="0"/>
              <a:t>File I/O</a:t>
            </a:r>
          </a:p>
          <a:p>
            <a:pPr lvl="1"/>
            <a:r>
              <a:rPr lang="en-US" dirty="0" smtClean="0"/>
              <a:t>SQL Queries (and integrating it with Python)</a:t>
            </a:r>
          </a:p>
          <a:p>
            <a:pPr lvl="1"/>
            <a:r>
              <a:rPr lang="en-US" dirty="0" smtClean="0"/>
              <a:t>GUIs</a:t>
            </a:r>
          </a:p>
          <a:p>
            <a:r>
              <a:rPr lang="en-US" dirty="0" smtClean="0"/>
              <a:t>A different kind of problem solving</a:t>
            </a:r>
            <a:endParaRPr lang="en-US" dirty="0" smtClean="0"/>
          </a:p>
          <a:p>
            <a:pPr lvl="1"/>
            <a:r>
              <a:rPr lang="en-US" dirty="0" smtClean="0"/>
              <a:t>No </a:t>
            </a:r>
            <a:r>
              <a:rPr lang="en-US" dirty="0" smtClean="0"/>
              <a:t>“Here you go, Professor</a:t>
            </a:r>
            <a:r>
              <a:rPr lang="en-US" dirty="0" smtClean="0"/>
              <a:t>”</a:t>
            </a:r>
          </a:p>
          <a:p>
            <a:pPr lvl="1"/>
            <a:r>
              <a:rPr lang="en-US" dirty="0" smtClean="0"/>
              <a:t>Real applications = better understanding</a:t>
            </a:r>
            <a:endParaRPr lang="en-US" dirty="0" smtClean="0"/>
          </a:p>
          <a:p>
            <a:r>
              <a:rPr lang="en-US" dirty="0" smtClean="0"/>
              <a:t>What I like doing</a:t>
            </a:r>
          </a:p>
          <a:p>
            <a:pPr lvl="1"/>
            <a:r>
              <a:rPr lang="en-US" dirty="0" smtClean="0"/>
              <a:t>GUIs</a:t>
            </a:r>
          </a:p>
          <a:p>
            <a:pPr lvl="1"/>
            <a:r>
              <a:rPr lang="en-US" dirty="0" smtClean="0"/>
              <a:t>Not web development</a:t>
            </a:r>
          </a:p>
          <a:p>
            <a:pPr lvl="1"/>
            <a:r>
              <a:rPr lang="en-US" dirty="0" smtClean="0"/>
              <a:t>Handling/processing </a:t>
            </a:r>
            <a:r>
              <a:rPr lang="en-US" dirty="0" smtClean="0"/>
              <a:t>data</a:t>
            </a:r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A3663E2-44AD-4B0B-8CF1-816FDBE23712}" type="datetime1">
              <a:rPr lang="en-US" smtClean="0"/>
              <a:t>6/29/2015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Confidential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A7E69B4-5EF4-4E4E-9903-46C944E2424E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8311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A3663E2-44AD-4B0B-8CF1-816FDBE23712}" type="datetime1">
              <a:rPr lang="en-US" smtClean="0"/>
              <a:t>6/29/2015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Confidential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A7E69B4-5EF4-4E4E-9903-46C944E2424E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9575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A3663E2-44AD-4B0B-8CF1-816FDBE23712}" type="datetime1">
              <a:rPr lang="en-US" smtClean="0"/>
              <a:t>6/29/2015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Confidential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A7E69B4-5EF4-4E4E-9903-46C944E2424E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8812"/>
            <a:ext cx="9144000" cy="4853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295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 I do here?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Database</a:t>
            </a:r>
          </a:p>
          <a:p>
            <a:pPr lvl="1"/>
            <a:r>
              <a:rPr lang="en-US" dirty="0" smtClean="0"/>
              <a:t> </a:t>
            </a:r>
            <a:r>
              <a:rPr lang="en-US" dirty="0" smtClean="0"/>
              <a:t>All Data is uploaded via SSMS/SQL</a:t>
            </a:r>
          </a:p>
          <a:p>
            <a:pPr lvl="1"/>
            <a:r>
              <a:rPr lang="en-US" dirty="0" smtClean="0"/>
              <a:t>Columns track measurements/IDs </a:t>
            </a:r>
          </a:p>
          <a:p>
            <a:pPr lvl="1"/>
            <a:r>
              <a:rPr lang="en-US" dirty="0" smtClean="0"/>
              <a:t>Rows track separate entries</a:t>
            </a:r>
            <a:endParaRPr lang="en-US" dirty="0"/>
          </a:p>
          <a:p>
            <a:r>
              <a:rPr lang="en-US" dirty="0"/>
              <a:t>Issues</a:t>
            </a:r>
          </a:p>
          <a:p>
            <a:pPr lvl="1"/>
            <a:r>
              <a:rPr lang="en-US" dirty="0"/>
              <a:t>Script is causing errors</a:t>
            </a:r>
          </a:p>
          <a:p>
            <a:pPr lvl="1"/>
            <a:r>
              <a:rPr lang="en-US" dirty="0"/>
              <a:t>Script needs </a:t>
            </a:r>
            <a:r>
              <a:rPr lang="en-US" dirty="0" smtClean="0"/>
              <a:t>an improvement</a:t>
            </a:r>
            <a:endParaRPr lang="en-US" dirty="0"/>
          </a:p>
          <a:p>
            <a:r>
              <a:rPr lang="en-US" dirty="0"/>
              <a:t>Projects</a:t>
            </a:r>
          </a:p>
          <a:p>
            <a:pPr lvl="1"/>
            <a:r>
              <a:rPr lang="en-US" dirty="0"/>
              <a:t>New </a:t>
            </a:r>
            <a:r>
              <a:rPr lang="en-US" dirty="0" smtClean="0"/>
              <a:t>script/program </a:t>
            </a:r>
            <a:r>
              <a:rPr lang="en-US" dirty="0"/>
              <a:t>needed</a:t>
            </a:r>
          </a:p>
          <a:p>
            <a:pPr lvl="1"/>
            <a:r>
              <a:rPr lang="en-US" dirty="0"/>
              <a:t>Old </a:t>
            </a:r>
            <a:r>
              <a:rPr lang="en-US" dirty="0" smtClean="0"/>
              <a:t>script/program </a:t>
            </a:r>
            <a:r>
              <a:rPr lang="en-US" dirty="0"/>
              <a:t>needs major </a:t>
            </a:r>
            <a:r>
              <a:rPr lang="en-US" dirty="0" smtClean="0"/>
              <a:t>update</a:t>
            </a:r>
            <a:endParaRPr lang="en-US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A3663E2-44AD-4B0B-8CF1-816FDBE23712}" type="datetime1">
              <a:rPr lang="en-US" smtClean="0"/>
              <a:t>6/29/2015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Confidential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A7E69B4-5EF4-4E4E-9903-46C944E2424E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1028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A3663E2-44AD-4B0B-8CF1-816FDBE23712}" type="datetime1">
              <a:rPr lang="en-US" smtClean="0"/>
              <a:t>6/29/2015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Confidential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A7E69B4-5EF4-4E4E-9903-46C944E2424E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2565"/>
            <a:ext cx="9144000" cy="5301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832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Database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SQL Queries:</a:t>
            </a:r>
          </a:p>
          <a:p>
            <a:pPr lvl="1"/>
            <a:r>
              <a:rPr lang="en-US" dirty="0" smtClean="0"/>
              <a:t>Pull information from data tables</a:t>
            </a:r>
          </a:p>
          <a:p>
            <a:pPr lvl="2"/>
            <a:r>
              <a:rPr lang="en-US" dirty="0"/>
              <a:t> </a:t>
            </a:r>
            <a:endParaRPr lang="en-US" dirty="0" smtClean="0"/>
          </a:p>
          <a:p>
            <a:pPr lvl="1"/>
            <a:r>
              <a:rPr lang="en-US" dirty="0" smtClean="0"/>
              <a:t>Push information to data tables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 smtClean="0">
                <a:solidFill>
                  <a:srgbClr val="0000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		MERGE</a:t>
            </a:r>
            <a:r>
              <a:rPr lang="en-US" sz="1100" dirty="0" smtClean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into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SlurryConductivity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AS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1100" dirty="0" smtClean="0">
                <a:solidFill>
                  <a:srgbClr val="0000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	USING 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SELECT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?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?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?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?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?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?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?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?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?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?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?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?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?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?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?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?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?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?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AS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100" dirty="0" err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SlurryLotUID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Timestamp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smtClean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			Run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Trial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 smtClean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SlurryConductivityProcedureUID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IMean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VMean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ConductivityMean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cmin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cmax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v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smtClean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			r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cf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op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1100" dirty="0" smtClean="0">
                <a:solidFill>
                  <a:srgbClr val="0000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	ON</a:t>
            </a:r>
            <a:r>
              <a:rPr lang="en-US" sz="1100" dirty="0" smtClean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1100" dirty="0" err="1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100" dirty="0" err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SlurryLotUID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1100" dirty="0" err="1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100" dirty="0" err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SlurryLotUID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1100" dirty="0" err="1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100" dirty="0" err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SlurryConductivityProcedureUID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smtClean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100" dirty="0" smtClean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						</a:t>
            </a:r>
            <a:r>
              <a:rPr lang="en-US" sz="1100" dirty="0" err="1" smtClean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1100" dirty="0" err="1" smtClean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100" dirty="0" err="1" smtClean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SlurryConductivityProcedureUID</a:t>
            </a:r>
            <a:r>
              <a:rPr lang="en-US" sz="1100" dirty="0" smtClean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 smtClean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1100" dirty="0" err="1" smtClean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100" dirty="0" err="1" smtClean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Run</a:t>
            </a:r>
            <a:r>
              <a:rPr lang="en-US" sz="1100" dirty="0" smtClean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1100" dirty="0" err="1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100" dirty="0" err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RunNumber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100" dirty="0" err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1100" dirty="0" err="1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100" dirty="0" err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Trial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1100" dirty="0" err="1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100" dirty="0" err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Trial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OR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100" dirty="0">
                <a:solidFill>
                  <a:srgbClr val="FF00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ISNULL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100" dirty="0" err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1100" dirty="0" err="1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100" dirty="0" err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Trial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smtClean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		</a:t>
            </a:r>
            <a:r>
              <a:rPr lang="en-US" sz="1100" dirty="0" smtClean="0">
                <a:solidFill>
                  <a:srgbClr val="FF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'A</a:t>
            </a:r>
            <a:r>
              <a:rPr lang="en-US" sz="1100" dirty="0">
                <a:solidFill>
                  <a:srgbClr val="FF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rgbClr val="FF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'A'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rgbClr val="FF00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ISNULL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100" dirty="0" err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1100" dirty="0" err="1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100" dirty="0" err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Trial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rgbClr val="FF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'A'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rgbClr val="FF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'A'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))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1100" dirty="0" smtClean="0">
                <a:solidFill>
                  <a:srgbClr val="0000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	WHEN</a:t>
            </a:r>
            <a:r>
              <a:rPr lang="en-US" sz="1100" dirty="0" smtClean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MATCHED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THEN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rgbClr val="FF00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UPDATE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SET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1100" dirty="0" err="1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100" dirty="0" err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IMean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1100" dirty="0" err="1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100" dirty="0" err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IMean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1100" dirty="0" err="1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100" dirty="0" err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VMean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1100" dirty="0" err="1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100" dirty="0" err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VMean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1100" dirty="0" err="1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100" dirty="0" err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ConductivityMean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smtClean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					</a:t>
            </a:r>
            <a:r>
              <a:rPr lang="en-US" sz="1100" dirty="0" err="1" smtClean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1100" dirty="0" err="1" smtClean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100" dirty="0" err="1" smtClean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ConductivityMean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 smtClean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1100" dirty="0" err="1" smtClean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100" dirty="0" err="1" smtClean="0">
                <a:solidFill>
                  <a:srgbClr val="0000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Timestamp</a:t>
            </a:r>
            <a:r>
              <a:rPr lang="en-US" sz="1100" dirty="0" smtClean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1100" dirty="0" err="1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100" dirty="0" err="1">
                <a:solidFill>
                  <a:srgbClr val="0000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Timestamp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1100" dirty="0" err="1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100" dirty="0" err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ConductivityMin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1100" dirty="0" err="1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100" dirty="0" err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cmin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1100" dirty="0" err="1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100" dirty="0" err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ConductivityMax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smtClean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			</a:t>
            </a:r>
            <a:r>
              <a:rPr lang="en-US" sz="1100" dirty="0" err="1" smtClean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1100" dirty="0" err="1" smtClean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100" dirty="0" err="1" smtClean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cmax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1100" dirty="0" err="1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100" dirty="0" err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VoltageLimit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1100" dirty="0" err="1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100" dirty="0" err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 smtClean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1100" dirty="0" err="1" smtClean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100" dirty="0" err="1" smtClean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CurrentLimit</a:t>
            </a:r>
            <a:r>
              <a:rPr lang="en-US" sz="1100" dirty="0" smtClean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1100" dirty="0" err="1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100" dirty="0" err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1100" dirty="0" err="1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100" dirty="0" err="1">
                <a:solidFill>
                  <a:srgbClr val="0000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Range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1100" dirty="0" err="1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100" dirty="0" err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1100" dirty="0" err="1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100" dirty="0" err="1">
                <a:solidFill>
                  <a:srgbClr val="0000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Delay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1100" dirty="0" err="1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100" dirty="0" err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1100" dirty="0" err="1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100" dirty="0" err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Separation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smtClean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			</a:t>
            </a:r>
            <a:r>
              <a:rPr lang="en-US" sz="1100" dirty="0" smtClean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100" dirty="0" smtClean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1100" dirty="0" err="1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100" dirty="0" err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Thickness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 smtClean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1100" dirty="0" err="1" smtClean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100" dirty="0" err="1" smtClean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CorrectionFactor</a:t>
            </a:r>
            <a:r>
              <a:rPr lang="en-US" sz="1100" dirty="0" smtClean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1100" dirty="0" err="1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100" dirty="0" err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100" dirty="0" err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1100" dirty="0" err="1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100" dirty="0" err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OperatorID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1100" dirty="0" err="1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100" dirty="0" err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op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1100" dirty="0" smtClean="0">
                <a:solidFill>
                  <a:srgbClr val="0000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	WHEN</a:t>
            </a:r>
            <a:r>
              <a:rPr lang="en-US" sz="1100" dirty="0" smtClean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NOT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MATCHED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BY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TARGET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THEN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INSERT 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100" dirty="0" err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SlurryLotUID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Timestamp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RunNumber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Trial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					</a:t>
            </a:r>
            <a:r>
              <a:rPr lang="en-US" sz="1100" dirty="0" smtClean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1100" dirty="0" err="1" smtClean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SlurryConductivityProcedureUID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IMean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VMean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ConductivityMean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ConductivityMin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smtClean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					</a:t>
            </a:r>
            <a:r>
              <a:rPr lang="en-US" sz="1100" dirty="0" err="1" smtClean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ConductivityMax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 smtClean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VoltageLimit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CurrentLimit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Range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Delay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Separation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Thickness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smtClean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					</a:t>
            </a:r>
            <a:r>
              <a:rPr lang="en-US" sz="1100" dirty="0" err="1" smtClean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CorrectionFactor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OperatorID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1100" dirty="0" smtClean="0">
                <a:solidFill>
                  <a:srgbClr val="0000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	VALUES 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100" dirty="0" err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1100" dirty="0" err="1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100" dirty="0" err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SlurryLotUID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1100" dirty="0" err="1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100" dirty="0" err="1">
                <a:solidFill>
                  <a:srgbClr val="0000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Timestamp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1100" dirty="0" err="1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100" dirty="0" err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Run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1100" dirty="0" err="1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100" dirty="0" err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Trial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1100" dirty="0" err="1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100" dirty="0" err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SlurryConductivityProcedureUID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1100" dirty="0" err="1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100" dirty="0" err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IMean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smtClean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				</a:t>
            </a:r>
            <a:r>
              <a:rPr lang="en-US" sz="1100" dirty="0" err="1" smtClean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1100" dirty="0" err="1" smtClean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100" dirty="0" err="1" smtClean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VMean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 smtClean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1100" dirty="0" err="1" smtClean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100" dirty="0" err="1" smtClean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ConductivityMean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1100" dirty="0" err="1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100" dirty="0" err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cmin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1100" dirty="0" err="1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100" dirty="0" err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cmax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1100" dirty="0" err="1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100" dirty="0" err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1100" dirty="0" err="1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100" dirty="0" err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1100" dirty="0" err="1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100" dirty="0" err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1100" dirty="0" err="1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100" dirty="0" err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cf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1100" dirty="0" err="1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100" dirty="0" err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op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</a:p>
          <a:p>
            <a:pPr marL="914400" lvl="2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Table structure: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A3663E2-44AD-4B0B-8CF1-816FDBE23712}" type="datetime1">
              <a:rPr lang="en-US" smtClean="0"/>
              <a:t>6/29/2015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Confidential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A7E69B4-5EF4-4E4E-9903-46C944E2424E}" type="slidenum">
              <a:rPr lang="en-US" smtClean="0"/>
              <a:pPr/>
              <a:t>5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1668735" y="1665696"/>
            <a:ext cx="3586929" cy="385295"/>
            <a:chOff x="1963310" y="2161352"/>
            <a:chExt cx="4348287" cy="466517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t="7113" b="14263"/>
            <a:stretch/>
          </p:blipFill>
          <p:spPr>
            <a:xfrm>
              <a:off x="1963310" y="2161352"/>
              <a:ext cx="2146852" cy="466517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5235272" y="2256394"/>
              <a:ext cx="1076325" cy="371475"/>
            </a:xfrm>
            <a:prstGeom prst="rect">
              <a:avLst/>
            </a:prstGeom>
          </p:spPr>
        </p:pic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3397" y="5222311"/>
            <a:ext cx="7840136" cy="969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021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A3663E2-44AD-4B0B-8CF1-816FDBE23712}" type="datetime1">
              <a:rPr lang="en-US" smtClean="0"/>
              <a:t>6/29/2015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Confidential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A7E69B4-5EF4-4E4E-9903-46C944E2424E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t="746"/>
          <a:stretch/>
        </p:blipFill>
        <p:spPr>
          <a:xfrm>
            <a:off x="0" y="379887"/>
            <a:ext cx="9144000" cy="6039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33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Issues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CellBuild</a:t>
            </a:r>
            <a:r>
              <a:rPr lang="en-US" dirty="0" smtClean="0"/>
              <a:t> script runs nightly</a:t>
            </a:r>
          </a:p>
          <a:p>
            <a:pPr lvl="1"/>
            <a:r>
              <a:rPr lang="en-US" dirty="0" err="1" smtClean="0"/>
              <a:t>CellBuild</a:t>
            </a:r>
            <a:r>
              <a:rPr lang="en-US" dirty="0" smtClean="0"/>
              <a:t> runs almost all of our ETL scripts!</a:t>
            </a:r>
          </a:p>
          <a:p>
            <a:r>
              <a:rPr lang="en-US" dirty="0" smtClean="0"/>
              <a:t>Sends out emails when something goes wrong</a:t>
            </a:r>
          </a:p>
          <a:p>
            <a:pPr lvl="1"/>
            <a:r>
              <a:rPr lang="en-US" dirty="0" smtClean="0"/>
              <a:t> </a:t>
            </a:r>
          </a:p>
          <a:p>
            <a:r>
              <a:rPr lang="en-US" dirty="0" smtClean="0"/>
              <a:t>Begin the error tracking cycle!</a:t>
            </a:r>
          </a:p>
          <a:p>
            <a:pPr lvl="1"/>
            <a:r>
              <a:rPr lang="en-US" dirty="0" smtClean="0"/>
              <a:t>Include more detailed logging around “afflicted” area</a:t>
            </a:r>
          </a:p>
          <a:p>
            <a:pPr lvl="1"/>
            <a:r>
              <a:rPr lang="en-US" dirty="0" smtClean="0"/>
              <a:t>Run script; view output/log file</a:t>
            </a:r>
          </a:p>
          <a:p>
            <a:pPr lvl="1"/>
            <a:r>
              <a:rPr lang="en-US" dirty="0" smtClean="0"/>
              <a:t>Analyze error source; apply changes</a:t>
            </a:r>
          </a:p>
          <a:p>
            <a:pPr lvl="1"/>
            <a:r>
              <a:rPr lang="en-US" dirty="0" smtClean="0"/>
              <a:t>Run script again and repeat as necessary</a:t>
            </a:r>
          </a:p>
          <a:p>
            <a:r>
              <a:rPr lang="en-US" dirty="0" smtClean="0"/>
              <a:t>Often fixed by the end of the day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A3663E2-44AD-4B0B-8CF1-816FDBE23712}" type="datetime1">
              <a:rPr lang="en-US" smtClean="0"/>
              <a:t>6/29/2015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Confidential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A7E69B4-5EF4-4E4E-9903-46C944E2424E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02787" y="2199139"/>
            <a:ext cx="7738664" cy="541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624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25" y="2366168"/>
            <a:ext cx="6410325" cy="18383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most common error!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Some files we don’t want to process!</a:t>
            </a:r>
          </a:p>
          <a:p>
            <a:pPr lvl="1"/>
            <a:r>
              <a:rPr lang="en-US" dirty="0" smtClean="0"/>
              <a:t>Junk/Practice/Test files that “don’t count”</a:t>
            </a:r>
          </a:p>
          <a:p>
            <a:pPr lvl="1"/>
            <a:r>
              <a:rPr lang="en-US" dirty="0" smtClean="0"/>
              <a:t>How should the script distinguish good files from bad?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Lot Code                ID          Position           Date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A3663E2-44AD-4B0B-8CF1-816FDBE23712}" type="datetime1">
              <a:rPr lang="en-US" smtClean="0"/>
              <a:t>6/30/2015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Confidential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A7E69B4-5EF4-4E4E-9903-46C944E2424E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936171" y="2284829"/>
            <a:ext cx="1693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AABBK17A0001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000372" y="2284829"/>
            <a:ext cx="566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F01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196385" y="2284829"/>
            <a:ext cx="566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118406" y="2284829"/>
            <a:ext cx="11609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20150504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280159" y="3614057"/>
            <a:ext cx="2699657" cy="17491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68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-3.7037E-6 L 0.01163 0.36644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73" y="1831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-3.7037E-6 L 0.10903 0.3676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51" y="1838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3.7037E-6 L 0.20972 0.36644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86" y="1831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-3.7037E-6 L 0.32674 0.36644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337" y="1831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1"/>
      <p:bldP spid="8" grpId="2"/>
      <p:bldP spid="9" grpId="1"/>
      <p:bldP spid="9" grpId="2"/>
      <p:bldP spid="10" grpId="1"/>
      <p:bldP spid="10" grpId="2"/>
      <p:bldP spid="11" grpId="1"/>
      <p:bldP spid="11" grpId="2"/>
      <p:bldP spid="1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A3663E2-44AD-4B0B-8CF1-816FDBE23712}" type="datetime1">
              <a:rPr lang="en-US" smtClean="0"/>
              <a:t>6/29/2015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Confidential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A7E69B4-5EF4-4E4E-9903-46C944E2424E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3664"/>
            <a:ext cx="9144000" cy="5492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963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Theme">
  <a:themeElements>
    <a:clrScheme name="24M Palette">
      <a:dk1>
        <a:srgbClr val="000000"/>
      </a:dk1>
      <a:lt1>
        <a:sysClr val="window" lastClr="FFFFFF"/>
      </a:lt1>
      <a:dk2>
        <a:srgbClr val="545759"/>
      </a:dk2>
      <a:lt2>
        <a:srgbClr val="A0ACAA"/>
      </a:lt2>
      <a:accent1>
        <a:srgbClr val="FFA300"/>
      </a:accent1>
      <a:accent2>
        <a:srgbClr val="4E869F"/>
      </a:accent2>
      <a:accent3>
        <a:srgbClr val="E2231A"/>
      </a:accent3>
      <a:accent4>
        <a:srgbClr val="FFCD00"/>
      </a:accent4>
      <a:accent5>
        <a:srgbClr val="545759"/>
      </a:accent5>
      <a:accent6>
        <a:srgbClr val="000000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1" id="{AAADFA0C-09FA-4588-AFA3-0BF6271431F4}" vid="{705FB8E0-A922-4722-ACEE-696F094F73C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BBAC06003F3C340BE92B5316F7A9214" ma:contentTypeVersion="0" ma:contentTypeDescription="Create a new document." ma:contentTypeScope="" ma:versionID="2aa266810846e9e25ef9cd469c3fad7d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548922aa4dd4b508deb2d900d5c841ce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Short Description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029BEB7-0843-4546-A274-8AAA8FF7D55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84FF3B8-6917-4166-A1E0-C4B1A6469C08}">
  <ds:schemaRefs>
    <ds:schemaRef ds:uri="http://purl.org/dc/dcmitype/"/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http://schemas.microsoft.com/office/2006/metadata/properties"/>
    <ds:schemaRef ds:uri="http://purl.org/dc/terms/"/>
    <ds:schemaRef ds:uri="http://www.w3.org/XML/1998/namespace"/>
    <ds:schemaRef ds:uri="http://schemas.openxmlformats.org/package/2006/metadata/core-properties"/>
  </ds:schemaRefs>
</ds:datastoreItem>
</file>

<file path=customXml/itemProps3.xml><?xml version="1.0" encoding="utf-8"?>
<ds:datastoreItem xmlns:ds="http://schemas.openxmlformats.org/officeDocument/2006/customXml" ds:itemID="{F4A4CAFE-6B50-488B-9B69-82B4DF2521E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2247</TotalTime>
  <Words>777</Words>
  <Application>Microsoft Office PowerPoint</Application>
  <PresentationFormat>On-screen Show (4:3)</PresentationFormat>
  <Paragraphs>199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Arial</vt:lpstr>
      <vt:lpstr>Calibri</vt:lpstr>
      <vt:lpstr>Consolas</vt:lpstr>
      <vt:lpstr>Times New Roman</vt:lpstr>
      <vt:lpstr>verdana</vt:lpstr>
      <vt:lpstr>verdana</vt:lpstr>
      <vt:lpstr>Default Theme</vt:lpstr>
      <vt:lpstr>PowerPoint Presentation</vt:lpstr>
      <vt:lpstr>PowerPoint Presentation</vt:lpstr>
      <vt:lpstr>What do I do here?</vt:lpstr>
      <vt:lpstr>PowerPoint Presentation</vt:lpstr>
      <vt:lpstr>Database</vt:lpstr>
      <vt:lpstr>PowerPoint Presentation</vt:lpstr>
      <vt:lpstr>Issues</vt:lpstr>
      <vt:lpstr>The most common error!</vt:lpstr>
      <vt:lpstr>PowerPoint Presentation</vt:lpstr>
      <vt:lpstr>Projects</vt:lpstr>
      <vt:lpstr>Slurry Conductivity Script</vt:lpstr>
      <vt:lpstr>Incubator Control GUI</vt:lpstr>
      <vt:lpstr>Ulysses Laser Script</vt:lpstr>
      <vt:lpstr>Remote Script Execution Site (Beta)</vt:lpstr>
      <vt:lpstr>PowerPoint Presentation</vt:lpstr>
      <vt:lpstr>Acu-Gage GUI</vt:lpstr>
      <vt:lpstr>My Best Friends</vt:lpstr>
      <vt:lpstr>What I’ve learned</vt:lpstr>
      <vt:lpstr>Questions?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Throop Wilder</dc:creator>
  <cp:lastModifiedBy>Ethan Neidhart</cp:lastModifiedBy>
  <cp:revision>46</cp:revision>
  <dcterms:created xsi:type="dcterms:W3CDTF">2013-10-25T16:42:54Z</dcterms:created>
  <dcterms:modified xsi:type="dcterms:W3CDTF">2015-06-30T19:29:08Z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0x0101008BBAC06003F3C340BE92B5316F7A9214</vt:lpwstr>
  </property>
</Properties>
</file>